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png" ContentType="image/pn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</p:sldMasterIdLst>
  <p:sldIdLst>
    <p:sldId id="256" r:id="rId2"/>
    <p:sldId id="257" r:id="rId3"/>
  </p:sldIdLst>
  <p:sldSz cx="6858000" cy="9144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2C9EFF"/>
    <a:srgbClr val="AB0001"/>
    <a:srgbClr val="C00000"/>
    <a:srgbClr val="9301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/>
    <p:restoredTop sz="94631"/>
  </p:normalViewPr>
  <p:slideViewPr>
    <p:cSldViewPr snapToGrid="0" snapToObjects="1">
      <p:cViewPr>
        <p:scale>
          <a:sx n="168" d="100"/>
          <a:sy n="168" d="100"/>
        </p:scale>
        <p:origin x="608" y="-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57250" y="1496484"/>
            <a:ext cx="5143500" cy="3183467"/>
          </a:xfrm>
          <a:prstGeom prst="rect">
            <a:avLst/>
          </a:prstGeom>
        </p:spPr>
        <p:txBody>
          <a:bodyPr anchor="b"/>
          <a:lstStyle>
            <a:lvl1pPr algn="ctr">
              <a:defRPr sz="3375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20/12/16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20/12/16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4907756" y="486834"/>
            <a:ext cx="1478756" cy="7749117"/>
          </a:xfrm>
          <a:prstGeom prst="rect">
            <a:avLst/>
          </a:prstGeo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71487" y="486834"/>
            <a:ext cx="4350544" cy="774911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20/12/16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20/12/16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916" y="2279652"/>
            <a:ext cx="5915025" cy="3803649"/>
          </a:xfrm>
          <a:prstGeom prst="rect">
            <a:avLst/>
          </a:prstGeom>
        </p:spPr>
        <p:txBody>
          <a:bodyPr anchor="b"/>
          <a:lstStyle>
            <a:lvl1pPr>
              <a:defRPr sz="3375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67916" y="6119285"/>
            <a:ext cx="5915025" cy="20002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20/12/16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20/12/16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1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20/12/16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20/12/16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20/12/16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3" cy="2133600"/>
          </a:xfrm>
          <a:prstGeom prst="rect">
            <a:avLst/>
          </a:prstGeom>
        </p:spPr>
        <p:txBody>
          <a:bodyPr anchor="b"/>
          <a:lstStyle>
            <a:lvl1pPr>
              <a:defRPr sz="18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915543" y="1316567"/>
            <a:ext cx="3471863" cy="6498167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3" cy="50821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20/12/16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3" cy="2133600"/>
          </a:xfrm>
          <a:prstGeom prst="rect">
            <a:avLst/>
          </a:prstGeom>
        </p:spPr>
        <p:txBody>
          <a:bodyPr anchor="b"/>
          <a:lstStyle>
            <a:lvl1pPr>
              <a:defRPr sz="18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2915543" y="1316567"/>
            <a:ext cx="3471863" cy="6498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3" cy="50821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20/12/16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microsoft.com/office/2007/relationships/hdphoto" Target="../media/hdphoto1.wdp"/><Relationship Id="rId15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0 Imagen" descr="Descripción: Diseño sin título.png"/>
          <p:cNvPicPr/>
          <p:nvPr userDrawn="1"/>
        </p:nvPicPr>
        <p:blipFill>
          <a:blip r:embed="rId1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55" y="808124"/>
            <a:ext cx="6866255" cy="219265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ectángulo 37"/>
          <p:cNvSpPr/>
          <p:nvPr userDrawn="1"/>
        </p:nvSpPr>
        <p:spPr>
          <a:xfrm>
            <a:off x="0" y="-1"/>
            <a:ext cx="6858000" cy="80182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 </a:t>
            </a:r>
            <a:endParaRPr lang="es-ES_tradnl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39" name="Imagen 86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3" y="210812"/>
            <a:ext cx="560388" cy="35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ángulo 39"/>
          <p:cNvSpPr/>
          <p:nvPr userDrawn="1"/>
        </p:nvSpPr>
        <p:spPr>
          <a:xfrm>
            <a:off x="0" y="8657760"/>
            <a:ext cx="6858000" cy="46650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8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Rectángulo 40"/>
          <p:cNvSpPr/>
          <p:nvPr userDrawn="1"/>
        </p:nvSpPr>
        <p:spPr>
          <a:xfrm>
            <a:off x="144164" y="8788758"/>
            <a:ext cx="195438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</a:t>
            </a:r>
            <a:r>
              <a:rPr lang="es-ES_tradnl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TenStep Latinoamérica </a:t>
            </a:r>
            <a:r>
              <a:rPr lang="es-ES_tradnl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S.A de C.V.</a:t>
            </a:r>
            <a:endParaRPr lang="es-ES_tradnl" sz="800" dirty="0"/>
          </a:p>
        </p:txBody>
      </p:sp>
      <p:sp>
        <p:nvSpPr>
          <p:cNvPr id="42" name="Rectángulo 41"/>
          <p:cNvSpPr/>
          <p:nvPr userDrawn="1"/>
        </p:nvSpPr>
        <p:spPr>
          <a:xfrm>
            <a:off x="2098545" y="8737606"/>
            <a:ext cx="30653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Adolfo Prieto 1756, Colonia del Valle, Benito 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Juárez 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03100, </a:t>
            </a:r>
          </a:p>
          <a:p>
            <a:pPr algn="ctr"/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CDMX, México | 5539 7004 </a:t>
            </a:r>
            <a:r>
              <a:rPr lang="mr-IN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5539 5074 </a:t>
            </a:r>
            <a:r>
              <a:rPr lang="mr-IN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01800 TenStep</a:t>
            </a:r>
            <a:endParaRPr lang="es-ES_tradnl" sz="800" dirty="0"/>
          </a:p>
        </p:txBody>
      </p:sp>
      <p:sp>
        <p:nvSpPr>
          <p:cNvPr id="43" name="Rectángulo 42"/>
          <p:cNvSpPr/>
          <p:nvPr userDrawn="1"/>
        </p:nvSpPr>
        <p:spPr>
          <a:xfrm>
            <a:off x="5245581" y="8720270"/>
            <a:ext cx="14868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www.tenstep.mx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www.proyectum.lat</a:t>
            </a:r>
            <a:endParaRPr lang="es-ES_tradnl" sz="800" dirty="0"/>
          </a:p>
        </p:txBody>
      </p:sp>
      <p:sp>
        <p:nvSpPr>
          <p:cNvPr id="15" name="Marcador de título 14"/>
          <p:cNvSpPr>
            <a:spLocks noGrp="1"/>
          </p:cNvSpPr>
          <p:nvPr>
            <p:ph type="title"/>
          </p:nvPr>
        </p:nvSpPr>
        <p:spPr>
          <a:xfrm>
            <a:off x="752794" y="137564"/>
            <a:ext cx="5915025" cy="550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5818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b="0" i="0" kern="1200">
          <a:solidFill>
            <a:schemeClr val="bg1"/>
          </a:solidFill>
          <a:latin typeface="Arial" charset="0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/>
        <a:buChar char="•"/>
        <a:defRPr sz="1575" b="0" i="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350" b="0" i="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125" b="0" i="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b="0" i="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b="0" i="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emf"/><Relationship Id="rId12" Type="http://schemas.openxmlformats.org/officeDocument/2006/relationships/image" Target="../media/image11.emf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2.emf"/><Relationship Id="rId16" Type="http://schemas.openxmlformats.org/officeDocument/2006/relationships/image" Target="../media/image14.png"/><Relationship Id="rId17" Type="http://schemas.openxmlformats.org/officeDocument/2006/relationships/image" Target="../media/image15.png"/><Relationship Id="rId18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microsoft.com/office/2007/relationships/hdphoto" Target="../media/hdphoto1.wdp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8.emf"/><Relationship Id="rId10" Type="http://schemas.openxmlformats.org/officeDocument/2006/relationships/image" Target="../media/image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abla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500439"/>
              </p:ext>
            </p:extLst>
          </p:nvPr>
        </p:nvGraphicFramePr>
        <p:xfrm>
          <a:off x="3785581" y="7124078"/>
          <a:ext cx="2645153" cy="10827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193"/>
                <a:gridCol w="1396155"/>
                <a:gridCol w="700805"/>
              </a:tblGrid>
              <a:tr h="244083">
                <a:tc>
                  <a:txBody>
                    <a:bodyPr/>
                    <a:lstStyle/>
                    <a:p>
                      <a:pPr algn="ctr"/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000" b="1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PDUs</a:t>
                      </a:r>
                      <a:endParaRPr lang="es-ES_tradnl" sz="850" b="1" baseline="0" dirty="0" smtClean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4083">
                <a:tc>
                  <a:txBody>
                    <a:bodyPr/>
                    <a:lstStyle/>
                    <a:p>
                      <a:endParaRPr lang="es-ES_tradnl" sz="8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85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Technical</a:t>
                      </a:r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PM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18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4083">
                <a:tc>
                  <a:txBody>
                    <a:bodyPr/>
                    <a:lstStyle/>
                    <a:p>
                      <a:endParaRPr lang="es-ES_tradnl" sz="8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85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Leadership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06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4083">
                <a:tc>
                  <a:txBody>
                    <a:bodyPr/>
                    <a:lstStyle/>
                    <a:p>
                      <a:endParaRPr lang="es-ES_tradnl" sz="8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85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Strategic</a:t>
                      </a:r>
                      <a:r>
                        <a:rPr lang="es-ES_tradnl" sz="85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 and Business Management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00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4" name="0 Imagen" descr="Descripción: Diseño sin título.png"/>
          <p:cNvPicPr/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55" y="808124"/>
            <a:ext cx="6866255" cy="219265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Box 50"/>
          <p:cNvSpPr txBox="1">
            <a:spLocks noChangeArrowheads="1"/>
          </p:cNvSpPr>
          <p:nvPr/>
        </p:nvSpPr>
        <p:spPr bwMode="auto">
          <a:xfrm>
            <a:off x="3996055" y="3379874"/>
            <a:ext cx="2656205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171450" indent="-171450" algn="just">
              <a:buFont typeface="Arial" charset="0"/>
              <a:buChar char="•"/>
            </a:pPr>
            <a:r>
              <a:rPr lang="es-ES_tradnl" sz="900" dirty="0" smtClean="0">
                <a:effectLst/>
                <a:latin typeface="Arial" charset="0"/>
                <a:ea typeface="MS Mincho" charset="-128"/>
                <a:cs typeface="Times New Roman" charset="0"/>
              </a:rPr>
              <a:t>Ninguno.</a:t>
            </a:r>
            <a:endParaRPr lang="es-ES_tradnl" sz="1100" dirty="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8" name="Text Box 52"/>
          <p:cNvSpPr txBox="1">
            <a:spLocks noChangeArrowheads="1"/>
          </p:cNvSpPr>
          <p:nvPr/>
        </p:nvSpPr>
        <p:spPr bwMode="auto">
          <a:xfrm>
            <a:off x="3952261" y="3092419"/>
            <a:ext cx="1406525" cy="308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65F9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>
                <a:solidFill>
                  <a:srgbClr val="365F91"/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Prerrequisitos</a:t>
            </a:r>
            <a:endParaRPr lang="es-ES_tradnl" sz="120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9" name="Text Box 55"/>
          <p:cNvSpPr txBox="1">
            <a:spLocks noChangeArrowheads="1"/>
          </p:cNvSpPr>
          <p:nvPr/>
        </p:nvSpPr>
        <p:spPr bwMode="auto">
          <a:xfrm>
            <a:off x="656591" y="3093019"/>
            <a:ext cx="2278380" cy="392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>
                <a:solidFill>
                  <a:srgbClr val="365F91"/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Objetivos de aprendizaje</a:t>
            </a:r>
            <a:endParaRPr lang="es-ES_tradnl" sz="1200" dirty="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pic>
        <p:nvPicPr>
          <p:cNvPr id="3090" name="Imagen 5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3" y="3091584"/>
            <a:ext cx="357187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Imagen 6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893" y="3091584"/>
            <a:ext cx="258762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70"/>
          <p:cNvSpPr txBox="1">
            <a:spLocks noChangeArrowheads="1"/>
          </p:cNvSpPr>
          <p:nvPr/>
        </p:nvSpPr>
        <p:spPr bwMode="auto">
          <a:xfrm>
            <a:off x="453390" y="5196922"/>
            <a:ext cx="2278380" cy="296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rot="0" vert="horz" wrap="square" lIns="91440" tIns="91440" rIns="91440" bIns="91440" anchor="ctr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>
                <a:solidFill>
                  <a:srgbClr val="365F91"/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Quién debe participar </a:t>
            </a:r>
            <a:endParaRPr lang="es-ES_tradnl" sz="120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15" name="Text Box 73"/>
          <p:cNvSpPr txBox="1">
            <a:spLocks noChangeArrowheads="1"/>
          </p:cNvSpPr>
          <p:nvPr/>
        </p:nvSpPr>
        <p:spPr bwMode="auto">
          <a:xfrm>
            <a:off x="3979545" y="3922164"/>
            <a:ext cx="919480" cy="506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>
                <a:solidFill>
                  <a:srgbClr val="365F91"/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Temario</a:t>
            </a:r>
            <a:endParaRPr lang="es-ES_tradnl" sz="120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16" name="Text Box 74"/>
          <p:cNvSpPr txBox="1">
            <a:spLocks noChangeArrowheads="1"/>
          </p:cNvSpPr>
          <p:nvPr/>
        </p:nvSpPr>
        <p:spPr bwMode="auto">
          <a:xfrm>
            <a:off x="3645893" y="4414924"/>
            <a:ext cx="3128287" cy="1387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01 – Introducción al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programa y </a:t>
            </a:r>
            <a:r>
              <a:rPr lang="es-ES_tradnl" sz="9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 la certificación AEC 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02 – </a:t>
            </a:r>
            <a:r>
              <a:rPr lang="es-ES_tradnl" sz="9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Visión general de la filosofía Ágil - SBOK</a:t>
            </a:r>
            <a:endParaRPr lang="es-ES_tradnl" sz="900" dirty="0"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03 </a:t>
            </a: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– </a:t>
            </a:r>
            <a:r>
              <a:rPr lang="es-ES_tradnl" sz="9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Prácticas ágiles</a:t>
            </a:r>
            <a:endParaRPr lang="es-ES_tradnl" sz="900" dirty="0"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04 –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SCRUM</a:t>
            </a:r>
            <a:endParaRPr lang="es-ES_tradnl" sz="900" dirty="0" smtClean="0">
              <a:solidFill>
                <a:srgbClr val="000000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05 –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Desarrollo de SW con LEAN / KANBAN 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06 </a:t>
            </a: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–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Otros métodos ágiles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07 </a:t>
            </a: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–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Extreme </a:t>
            </a:r>
            <a:r>
              <a:rPr lang="es-ES_tradnl" sz="900" dirty="0" err="1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Programming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 (XP)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08 </a:t>
            </a: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–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Comparación de métodos ágiles</a:t>
            </a: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Módulo 09 </a:t>
            </a:r>
            <a:r>
              <a:rPr lang="mr-IN" sz="9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_tradnl" sz="9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¿Como seleccionar lo mejor para mi?</a:t>
            </a: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10 </a:t>
            </a:r>
            <a:r>
              <a:rPr lang="mr-IN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 Cierre de curso. </a:t>
            </a: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  <a:p>
            <a:pPr marL="134938" indent="-134938">
              <a:spcBef>
                <a:spcPts val="600"/>
              </a:spcBef>
              <a:spcAft>
                <a:spcPts val="600"/>
              </a:spcAft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 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 Box 76"/>
          <p:cNvSpPr txBox="1">
            <a:spLocks noChangeArrowheads="1"/>
          </p:cNvSpPr>
          <p:nvPr/>
        </p:nvSpPr>
        <p:spPr bwMode="auto">
          <a:xfrm>
            <a:off x="4032767" y="6102763"/>
            <a:ext cx="2532240" cy="258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rot="0" vert="horz" wrap="square" lIns="91440" tIns="91440" rIns="91440" bIns="91440" anchor="ctr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>
                <a:solidFill>
                  <a:srgbClr val="365F91"/>
                </a:solidFill>
                <a:effectLst/>
                <a:latin typeface="Helvetica" charset="0"/>
                <a:ea typeface="MS Mincho" charset="-128"/>
                <a:cs typeface="Gill Sans Light" charset="0"/>
              </a:rPr>
              <a:t>Duración de la clase </a:t>
            </a:r>
            <a:endParaRPr lang="es-ES_tradnl" sz="1200" dirty="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18" name="Text Box 77"/>
          <p:cNvSpPr txBox="1">
            <a:spLocks noChangeArrowheads="1"/>
          </p:cNvSpPr>
          <p:nvPr/>
        </p:nvSpPr>
        <p:spPr bwMode="auto">
          <a:xfrm>
            <a:off x="3723443" y="6363252"/>
            <a:ext cx="2928817" cy="54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342900" lvl="0" indent="-342900">
              <a:buFont typeface="Symbol" charset="2"/>
              <a:buChar char=""/>
              <a:tabLst>
                <a:tab pos="107950" algn="l"/>
              </a:tabLst>
            </a:pPr>
            <a:r>
              <a:rPr lang="es-ES" sz="900" dirty="0" smtClean="0">
                <a:effectLst/>
                <a:latin typeface="Arial" charset="0"/>
                <a:ea typeface="MS Mincho" charset="-128"/>
                <a:cs typeface="Times New Roman" charset="0"/>
              </a:rPr>
              <a:t>24 </a:t>
            </a:r>
            <a:r>
              <a:rPr lang="es-ES" sz="900" dirty="0" smtClean="0">
                <a:effectLst/>
                <a:latin typeface="Arial" charset="0"/>
                <a:ea typeface="MS Mincho" charset="-128"/>
                <a:cs typeface="Times New Roman" charset="0"/>
              </a:rPr>
              <a:t>horas </a:t>
            </a:r>
          </a:p>
          <a:p>
            <a:pPr marL="342900" lvl="0" indent="-342900">
              <a:buFont typeface="Symbol" charset="2"/>
              <a:buChar char=""/>
              <a:tabLst>
                <a:tab pos="107950" algn="l"/>
              </a:tabLst>
            </a:pPr>
            <a:r>
              <a:rPr lang="es-ES" sz="900" dirty="0" smtClean="0">
                <a:latin typeface="Arial" charset="0"/>
                <a:ea typeface="MS Mincho" charset="-128"/>
                <a:cs typeface="Times New Roman" charset="0"/>
              </a:rPr>
              <a:t>8 </a:t>
            </a:r>
            <a:r>
              <a:rPr lang="es-ES" sz="900" dirty="0" smtClean="0">
                <a:latin typeface="Arial" charset="0"/>
                <a:ea typeface="MS Mincho" charset="-128"/>
                <a:cs typeface="Times New Roman" charset="0"/>
              </a:rPr>
              <a:t>Sesiones entre semana durante </a:t>
            </a:r>
            <a:r>
              <a:rPr lang="es-ES" sz="900" dirty="0" smtClean="0">
                <a:latin typeface="Arial" charset="0"/>
                <a:ea typeface="MS Mincho" charset="-128"/>
                <a:cs typeface="Times New Roman" charset="0"/>
              </a:rPr>
              <a:t>tres </a:t>
            </a:r>
            <a:r>
              <a:rPr lang="es-ES" sz="900" dirty="0" smtClean="0">
                <a:latin typeface="Arial" charset="0"/>
                <a:ea typeface="MS Mincho" charset="-128"/>
                <a:cs typeface="Times New Roman" charset="0"/>
              </a:rPr>
              <a:t>meses </a:t>
            </a:r>
          </a:p>
          <a:p>
            <a:pPr marL="342900" lvl="0" indent="-342900">
              <a:buFont typeface="Symbol" charset="2"/>
              <a:buChar char=""/>
              <a:tabLst>
                <a:tab pos="107950" algn="l"/>
              </a:tabLst>
            </a:pPr>
            <a:r>
              <a:rPr lang="es-ES" sz="900" dirty="0" smtClean="0">
                <a:latin typeface="Arial" charset="0"/>
                <a:ea typeface="MS Mincho" charset="-128"/>
                <a:cs typeface="Times New Roman" charset="0"/>
              </a:rPr>
              <a:t>Horario:  de </a:t>
            </a:r>
            <a:r>
              <a:rPr lang="es-ES" sz="900" dirty="0" smtClean="0">
                <a:latin typeface="Arial" charset="0"/>
                <a:ea typeface="MS Mincho" charset="-128"/>
                <a:cs typeface="Times New Roman" charset="0"/>
              </a:rPr>
              <a:t>18:30 </a:t>
            </a:r>
            <a:r>
              <a:rPr lang="es-ES" sz="900" dirty="0" smtClean="0">
                <a:latin typeface="Arial" charset="0"/>
                <a:ea typeface="MS Mincho" charset="-128"/>
                <a:cs typeface="Times New Roman" charset="0"/>
              </a:rPr>
              <a:t>a </a:t>
            </a:r>
            <a:r>
              <a:rPr lang="es-ES" sz="900" dirty="0" smtClean="0">
                <a:latin typeface="Arial" charset="0"/>
                <a:ea typeface="MS Mincho" charset="-128"/>
                <a:cs typeface="Times New Roman" charset="0"/>
              </a:rPr>
              <a:t>21:30 </a:t>
            </a:r>
            <a:endParaRPr lang="es-ES_tradnl" sz="1100" dirty="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pic>
        <p:nvPicPr>
          <p:cNvPr id="3085" name="Imagen 7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3" y="5203221"/>
            <a:ext cx="360363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Imagen 79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894" y="6088294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Imagen 8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635" y="3974507"/>
            <a:ext cx="269875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3" name="Imagen 103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367" y="7400755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Imagen 104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268" y="7672663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5" name="Imagen 105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268" y="7937027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1" name="Imagen 109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950" y="8327822"/>
            <a:ext cx="404257" cy="25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ángulo 28"/>
          <p:cNvSpPr/>
          <p:nvPr/>
        </p:nvSpPr>
        <p:spPr>
          <a:xfrm>
            <a:off x="353695" y="1057679"/>
            <a:ext cx="6214745" cy="1714500"/>
          </a:xfrm>
          <a:prstGeom prst="rect">
            <a:avLst/>
          </a:prstGeom>
          <a:solidFill>
            <a:srgbClr val="7030A0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s-ES" sz="1800" dirty="0" smtClean="0">
                <a:solidFill>
                  <a:srgbClr val="FFFFFF"/>
                </a:solidFill>
                <a:effectLst/>
                <a:latin typeface="Arial Rounded MT Bold" charset="0"/>
                <a:ea typeface="MS Mincho" charset="-128"/>
                <a:cs typeface="Arial" charset="0"/>
              </a:rPr>
              <a:t>Domina la filosofía ágil y se </a:t>
            </a:r>
            <a:r>
              <a:rPr lang="es-ES" sz="1800" smtClean="0">
                <a:solidFill>
                  <a:srgbClr val="FFFFFF"/>
                </a:solidFill>
                <a:effectLst/>
                <a:latin typeface="Arial Rounded MT Bold" charset="0"/>
                <a:ea typeface="MS Mincho" charset="-128"/>
                <a:cs typeface="Arial" charset="0"/>
              </a:rPr>
              <a:t>un </a:t>
            </a:r>
          </a:p>
          <a:p>
            <a:pPr algn="ctr">
              <a:spcAft>
                <a:spcPts val="0"/>
              </a:spcAft>
            </a:pPr>
            <a:r>
              <a:rPr lang="es-ES" sz="1800" smtClean="0">
                <a:solidFill>
                  <a:srgbClr val="FFFFFF"/>
                </a:solidFill>
                <a:effectLst/>
                <a:latin typeface="Arial Rounded MT Bold" charset="0"/>
                <a:ea typeface="MS Mincho" charset="-128"/>
                <a:cs typeface="Arial" charset="0"/>
              </a:rPr>
              <a:t>agente </a:t>
            </a:r>
            <a:r>
              <a:rPr lang="es-ES" sz="1800" dirty="0" smtClean="0">
                <a:solidFill>
                  <a:srgbClr val="FFFFFF"/>
                </a:solidFill>
                <a:effectLst/>
                <a:latin typeface="Arial Rounded MT Bold" charset="0"/>
                <a:ea typeface="MS Mincho" charset="-128"/>
                <a:cs typeface="Arial" charset="0"/>
              </a:rPr>
              <a:t>de cambio en </a:t>
            </a:r>
            <a:r>
              <a:rPr lang="es-ES" sz="1800" smtClean="0">
                <a:solidFill>
                  <a:srgbClr val="FFFFFF"/>
                </a:solidFill>
                <a:effectLst/>
                <a:latin typeface="Arial Rounded MT Bold" charset="0"/>
                <a:ea typeface="MS Mincho" charset="-128"/>
                <a:cs typeface="Arial" charset="0"/>
              </a:rPr>
              <a:t>tu organización </a:t>
            </a:r>
            <a:endParaRPr lang="es-ES_tradnl" sz="1200" dirty="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pic>
        <p:nvPicPr>
          <p:cNvPr id="3100" name="Imagen 2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123" y="8327822"/>
            <a:ext cx="574675" cy="27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9" name="Imagen 2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323" y="8340522"/>
            <a:ext cx="436562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30"/>
          <p:cNvSpPr>
            <a:spLocks noChangeArrowheads="1"/>
          </p:cNvSpPr>
          <p:nvPr/>
        </p:nvSpPr>
        <p:spPr bwMode="auto">
          <a:xfrm>
            <a:off x="-363855" y="-216131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sp>
        <p:nvSpPr>
          <p:cNvPr id="12" name="Rectángulo 11"/>
          <p:cNvSpPr/>
          <p:nvPr/>
        </p:nvSpPr>
        <p:spPr>
          <a:xfrm>
            <a:off x="53896" y="3522431"/>
            <a:ext cx="3604736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Al final del programa los participantes: </a:t>
            </a:r>
          </a:p>
          <a:p>
            <a:pPr>
              <a:spcAft>
                <a:spcPts val="0"/>
              </a:spcAft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 </a:t>
            </a:r>
          </a:p>
          <a:p>
            <a:pPr marL="171450" lvl="0" indent="-171450">
              <a:lnSpc>
                <a:spcPct val="114000"/>
              </a:lnSpc>
              <a:buFont typeface="Wingdings" pitchFamily="2" charset="2"/>
              <a:buChar char="§"/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Describirán  con los conceptos y prácticas de la filosofía ágil. </a:t>
            </a:r>
          </a:p>
          <a:p>
            <a:pPr marL="171450" lvl="0" indent="-171450">
              <a:lnSpc>
                <a:spcPct val="114000"/>
              </a:lnSpc>
              <a:buFont typeface="Wingdings" pitchFamily="2" charset="2"/>
              <a:buChar char="§"/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Explicarán y detallarán las principales metodologías ágiles </a:t>
            </a:r>
          </a:p>
          <a:p>
            <a:pPr marL="171450" lvl="0" indent="-171450">
              <a:lnSpc>
                <a:spcPct val="114000"/>
              </a:lnSpc>
              <a:buFont typeface="Wingdings" pitchFamily="2" charset="2"/>
              <a:buChar char="§"/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Identificarán qué aspectos y elementos de los enfoques ágiles son los más relevantes dependiendo del contexto. </a:t>
            </a:r>
          </a:p>
          <a:p>
            <a:pPr marL="171450" lvl="0" indent="-171450">
              <a:lnSpc>
                <a:spcPct val="114000"/>
              </a:lnSpc>
              <a:buFont typeface="Wingdings" pitchFamily="2" charset="2"/>
              <a:buChar char="§"/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Aplicarán herramientas y técnicas para liderar la resolución ágil de incidentes en sus organizaciones. </a:t>
            </a:r>
            <a:endParaRPr lang="es-ES_tradnl" sz="900" dirty="0">
              <a:latin typeface="Arial" charset="0"/>
              <a:ea typeface="Arial" charset="0"/>
              <a:cs typeface="Arial" charset="0"/>
            </a:endParaRPr>
          </a:p>
          <a:p>
            <a:pPr marL="171450" lvl="0" indent="-171450">
              <a:lnSpc>
                <a:spcPct val="114000"/>
              </a:lnSpc>
              <a:buFont typeface="Wingdings" pitchFamily="2" charset="2"/>
              <a:buChar char="§"/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Obtendrán la certificación Agile </a:t>
            </a:r>
            <a:r>
              <a:rPr lang="es-ES_tradnl" sz="900" dirty="0" err="1" smtClean="0">
                <a:latin typeface="Arial" charset="0"/>
                <a:ea typeface="Arial" charset="0"/>
                <a:cs typeface="Arial" charset="0"/>
              </a:rPr>
              <a:t>Expert</a:t>
            </a: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900" dirty="0" err="1" smtClean="0">
                <a:latin typeface="Arial" charset="0"/>
                <a:ea typeface="Arial" charset="0"/>
                <a:cs typeface="Arial" charset="0"/>
              </a:rPr>
              <a:t>Certified</a:t>
            </a: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y estarán preparados para presentar el examen PMI-ACP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66516" y="5586825"/>
            <a:ext cx="3429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lvl="0" indent="-171450">
              <a:buFont typeface="Arial" charset="0"/>
              <a:buChar char="•"/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Administradores de proyecto y miembros del equipo que administren o participen en proyectos</a:t>
            </a: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lvl="0" indent="-171450">
              <a:buFont typeface="Arial" charset="0"/>
              <a:buChar char="•"/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Profesionales que estén interesados en aplicar métodos ágiles a sus proyectos. </a:t>
            </a:r>
            <a:endParaRPr lang="es-ES_tradnl" sz="900" dirty="0">
              <a:latin typeface="Arial" charset="0"/>
              <a:ea typeface="Arial" charset="0"/>
              <a:cs typeface="Arial" charset="0"/>
            </a:endParaRPr>
          </a:p>
          <a:p>
            <a:pPr marL="171450" indent="-171450">
              <a:buFont typeface="Arial" charset="0"/>
              <a:buChar char="•"/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Directivos a cargo del seguimiento de proyectos</a:t>
            </a: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 </a:t>
            </a:r>
            <a:endParaRPr lang="es-ES_tradnl" sz="9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-8255" y="0"/>
            <a:ext cx="6866255" cy="80812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AG02.24 </a:t>
            </a:r>
            <a:r>
              <a:rPr lang="es-ES_tradnl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- </a:t>
            </a:r>
            <a:r>
              <a:rPr lang="es-ES_tradnl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AEC</a:t>
            </a:r>
            <a:endParaRPr lang="es-ES_tradnl" dirty="0" smtClean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  <a:p>
            <a:pPr algn="ctr"/>
            <a:r>
              <a:rPr lang="es-ES_tradnl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Programa TenStep </a:t>
            </a:r>
            <a:r>
              <a:rPr lang="es-ES_tradnl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Agile </a:t>
            </a:r>
            <a:r>
              <a:rPr lang="es-ES_tradnl" dirty="0" err="1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Expert</a:t>
            </a:r>
            <a:r>
              <a:rPr lang="es-ES_tradnl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 </a:t>
            </a:r>
            <a:r>
              <a:rPr lang="es-ES_tradnl" dirty="0" err="1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Certification</a:t>
            </a:r>
            <a:endParaRPr lang="es-ES_tradnl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3075" name="Imagen 8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3" y="210812"/>
            <a:ext cx="560388" cy="35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ángulo 40"/>
          <p:cNvSpPr/>
          <p:nvPr/>
        </p:nvSpPr>
        <p:spPr>
          <a:xfrm>
            <a:off x="0" y="8657760"/>
            <a:ext cx="6858000" cy="46650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8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Rectángulo redondeado 21"/>
          <p:cNvSpPr/>
          <p:nvPr/>
        </p:nvSpPr>
        <p:spPr>
          <a:xfrm>
            <a:off x="3626152" y="7051216"/>
            <a:ext cx="2938855" cy="1186323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Rectángulo 22"/>
          <p:cNvSpPr/>
          <p:nvPr/>
        </p:nvSpPr>
        <p:spPr>
          <a:xfrm>
            <a:off x="144164" y="8788758"/>
            <a:ext cx="195438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</a:t>
            </a:r>
            <a:r>
              <a:rPr lang="es-ES_tradnl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TenStep Latinoamérica </a:t>
            </a:r>
            <a:r>
              <a:rPr lang="es-ES_tradnl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S.A de C.V.</a:t>
            </a:r>
            <a:endParaRPr lang="es-ES_tradnl" sz="800" dirty="0"/>
          </a:p>
        </p:txBody>
      </p:sp>
      <p:sp>
        <p:nvSpPr>
          <p:cNvPr id="44" name="Rectángulo 43"/>
          <p:cNvSpPr/>
          <p:nvPr/>
        </p:nvSpPr>
        <p:spPr>
          <a:xfrm>
            <a:off x="2098545" y="8737606"/>
            <a:ext cx="30653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Adolfo Prieto 1756, Colonia del Valle, Benito 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Juárez 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03100, </a:t>
            </a:r>
          </a:p>
          <a:p>
            <a:pPr algn="ctr"/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CDMX, México | 5539 7004 </a:t>
            </a:r>
            <a:r>
              <a:rPr lang="mr-IN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5539 5074 </a:t>
            </a:r>
            <a:r>
              <a:rPr lang="mr-IN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01800 TenStep</a:t>
            </a:r>
            <a:endParaRPr lang="es-ES_tradnl" sz="800" dirty="0"/>
          </a:p>
        </p:txBody>
      </p:sp>
      <p:sp>
        <p:nvSpPr>
          <p:cNvPr id="45" name="Rectángulo 44"/>
          <p:cNvSpPr/>
          <p:nvPr/>
        </p:nvSpPr>
        <p:spPr>
          <a:xfrm>
            <a:off x="5245581" y="8720270"/>
            <a:ext cx="14868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www.tenstep.mx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www.proyectum.lat</a:t>
            </a:r>
            <a:endParaRPr lang="es-ES_tradnl" sz="800" dirty="0"/>
          </a:p>
        </p:txBody>
      </p:sp>
      <p:sp>
        <p:nvSpPr>
          <p:cNvPr id="24" name="CuadroTexto 23"/>
          <p:cNvSpPr txBox="1"/>
          <p:nvPr/>
        </p:nvSpPr>
        <p:spPr>
          <a:xfrm>
            <a:off x="4307264" y="6929555"/>
            <a:ext cx="1628972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1050" b="1" dirty="0" smtClean="0">
                <a:latin typeface="Arial" charset="0"/>
                <a:ea typeface="Arial" charset="0"/>
                <a:cs typeface="Arial" charset="0"/>
              </a:rPr>
              <a:t>Este programa otorga:</a:t>
            </a:r>
            <a:endParaRPr lang="es-ES_tradnl" sz="105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63" y="8330027"/>
            <a:ext cx="490341" cy="25284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62" y="8330589"/>
            <a:ext cx="726477" cy="252281"/>
          </a:xfrm>
          <a:prstGeom prst="rect">
            <a:avLst/>
          </a:prstGeom>
        </p:spPr>
      </p:pic>
      <p:grpSp>
        <p:nvGrpSpPr>
          <p:cNvPr id="38" name="Agrupar 37"/>
          <p:cNvGrpSpPr/>
          <p:nvPr/>
        </p:nvGrpSpPr>
        <p:grpSpPr>
          <a:xfrm>
            <a:off x="163812" y="6557043"/>
            <a:ext cx="296324" cy="290310"/>
            <a:chOff x="1009930" y="5836402"/>
            <a:chExt cx="1524000" cy="1524000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930" y="5836402"/>
              <a:ext cx="1524000" cy="1524000"/>
            </a:xfrm>
            <a:prstGeom prst="rect">
              <a:avLst/>
            </a:prstGeom>
          </p:spPr>
        </p:pic>
        <p:cxnSp>
          <p:nvCxnSpPr>
            <p:cNvPr id="40" name="Conector recto 39"/>
            <p:cNvCxnSpPr/>
            <p:nvPr/>
          </p:nvCxnSpPr>
          <p:spPr>
            <a:xfrm>
              <a:off x="1446315" y="6329993"/>
              <a:ext cx="0" cy="602205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41"/>
            <p:cNvCxnSpPr/>
            <p:nvPr/>
          </p:nvCxnSpPr>
          <p:spPr>
            <a:xfrm flipH="1">
              <a:off x="1423705" y="6932198"/>
              <a:ext cx="706977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/>
            <p:cNvCxnSpPr/>
            <p:nvPr/>
          </p:nvCxnSpPr>
          <p:spPr>
            <a:xfrm flipH="1">
              <a:off x="1096873" y="6909811"/>
              <a:ext cx="371352" cy="353505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45"/>
            <p:cNvCxnSpPr/>
            <p:nvPr/>
          </p:nvCxnSpPr>
          <p:spPr>
            <a:xfrm flipH="1">
              <a:off x="2181225" y="6916323"/>
              <a:ext cx="294604" cy="1905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 Box 70"/>
          <p:cNvSpPr txBox="1">
            <a:spLocks noChangeArrowheads="1"/>
          </p:cNvSpPr>
          <p:nvPr/>
        </p:nvSpPr>
        <p:spPr bwMode="auto">
          <a:xfrm>
            <a:off x="489542" y="6553862"/>
            <a:ext cx="2278380" cy="296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rot="0" vert="horz" wrap="square" lIns="91440" tIns="91440" rIns="91440" bIns="91440" anchor="ctr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 smtClean="0">
                <a:solidFill>
                  <a:srgbClr val="365F91"/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Incluye</a:t>
            </a:r>
            <a:endParaRPr lang="es-ES_tradnl" sz="1200" dirty="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48" name="Rectángulo 47"/>
          <p:cNvSpPr/>
          <p:nvPr/>
        </p:nvSpPr>
        <p:spPr>
          <a:xfrm>
            <a:off x="144066" y="6849077"/>
            <a:ext cx="3604736" cy="1316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El programa incluye</a:t>
            </a:r>
          </a:p>
          <a:p>
            <a:pPr>
              <a:spcAft>
                <a:spcPts val="0"/>
              </a:spcAft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 </a:t>
            </a:r>
          </a:p>
          <a:p>
            <a:pPr marL="171450" indent="-171450">
              <a:lnSpc>
                <a:spcPct val="114000"/>
              </a:lnSpc>
              <a:buFont typeface="Wingdings" pitchFamily="2" charset="2"/>
              <a:buChar char="§"/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SBOK™ (SCRUM </a:t>
            </a:r>
            <a:r>
              <a:rPr lang="es-ES_tradnl" sz="900" dirty="0" err="1" smtClean="0">
                <a:latin typeface="Arial" charset="0"/>
                <a:ea typeface="Arial" charset="0"/>
                <a:cs typeface="Arial" charset="0"/>
              </a:rPr>
              <a:t>Body</a:t>
            </a: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 of </a:t>
            </a:r>
            <a:r>
              <a:rPr lang="es-ES_tradnl" sz="900" dirty="0" err="1" smtClean="0">
                <a:latin typeface="Arial" charset="0"/>
                <a:ea typeface="Arial" charset="0"/>
                <a:cs typeface="Arial" charset="0"/>
              </a:rPr>
              <a:t>Knowledge</a:t>
            </a: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 marL="171450" lvl="0" indent="-171450">
              <a:lnSpc>
                <a:spcPct val="114000"/>
              </a:lnSpc>
              <a:buFont typeface="Wingdings" pitchFamily="2" charset="2"/>
              <a:buChar char="§"/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Libro de trabajo del curso (inglés)</a:t>
            </a:r>
          </a:p>
          <a:p>
            <a:pPr marL="171450" lvl="0" indent="-171450">
              <a:lnSpc>
                <a:spcPct val="114000"/>
              </a:lnSpc>
              <a:buFont typeface="Wingdings" pitchFamily="2" charset="2"/>
              <a:buChar char="§"/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Compendio de casos de estudio</a:t>
            </a:r>
          </a:p>
          <a:p>
            <a:pPr marL="171450" lvl="0" indent="-171450">
              <a:lnSpc>
                <a:spcPct val="114000"/>
              </a:lnSpc>
              <a:buFont typeface="Wingdings" pitchFamily="2" charset="2"/>
              <a:buChar char="§"/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SCRUM en una página</a:t>
            </a:r>
          </a:p>
          <a:p>
            <a:pPr marL="171450" lvl="0" indent="-171450">
              <a:lnSpc>
                <a:spcPct val="114000"/>
              </a:lnSpc>
              <a:buFont typeface="Wingdings" pitchFamily="2" charset="2"/>
              <a:buChar char="§"/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Tarjetas de planeación</a:t>
            </a:r>
          </a:p>
          <a:p>
            <a:pPr marL="171450" lvl="0" indent="-171450">
              <a:lnSpc>
                <a:spcPct val="114000"/>
              </a:lnSpc>
              <a:buFont typeface="Wingdings" pitchFamily="2" charset="2"/>
              <a:buChar char="§"/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Certificado AEC por </a:t>
            </a:r>
            <a:r>
              <a:rPr lang="es-ES_tradnl" sz="900" dirty="0" err="1" smtClean="0">
                <a:latin typeface="Arial" charset="0"/>
                <a:ea typeface="Arial" charset="0"/>
                <a:cs typeface="Arial" charset="0"/>
              </a:rPr>
              <a:t>ScrumStudy</a:t>
            </a:r>
            <a:endParaRPr lang="es-ES_tradnl" sz="900" dirty="0" smtClean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43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320804"/>
              </p:ext>
            </p:extLst>
          </p:nvPr>
        </p:nvGraphicFramePr>
        <p:xfrm>
          <a:off x="679172" y="3786385"/>
          <a:ext cx="5628864" cy="1889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14432"/>
                <a:gridCol w="2814432"/>
              </a:tblGrid>
              <a:tr h="295682">
                <a:tc gridSpan="2">
                  <a:txBody>
                    <a:bodyPr/>
                    <a:lstStyle/>
                    <a:p>
                      <a:pPr algn="ctr"/>
                      <a:r>
                        <a:rPr lang="es-ES_tradnl" sz="1800" dirty="0" smtClean="0">
                          <a:latin typeface="Arial Rounded MT Bold" charset="0"/>
                          <a:ea typeface="Arial Rounded MT Bold" charset="0"/>
                          <a:cs typeface="Arial Rounded MT Bold" charset="0"/>
                        </a:rPr>
                        <a:t>TenStep </a:t>
                      </a:r>
                      <a:r>
                        <a:rPr lang="es-ES_tradnl" sz="1800" dirty="0" smtClean="0">
                          <a:latin typeface="Arial Rounded MT Bold" charset="0"/>
                          <a:ea typeface="Arial Rounded MT Bold" charset="0"/>
                          <a:cs typeface="Arial Rounded MT Bold" charset="0"/>
                        </a:rPr>
                        <a:t>AEC - </a:t>
                      </a:r>
                      <a:r>
                        <a:rPr lang="es-ES_tradnl" sz="1800" baseline="0" dirty="0" smtClean="0">
                          <a:latin typeface="Arial Rounded MT Bold" charset="0"/>
                          <a:ea typeface="Arial Rounded MT Bold" charset="0"/>
                          <a:cs typeface="Arial Rounded MT Bold" charset="0"/>
                        </a:rPr>
                        <a:t>24 </a:t>
                      </a:r>
                      <a:r>
                        <a:rPr lang="es-ES_tradnl" sz="1800" baseline="0" dirty="0" smtClean="0">
                          <a:latin typeface="Arial Rounded MT Bold" charset="0"/>
                          <a:ea typeface="Arial Rounded MT Bold" charset="0"/>
                          <a:cs typeface="Arial Rounded MT Bold" charset="0"/>
                        </a:rPr>
                        <a:t>horas</a:t>
                      </a:r>
                      <a:endParaRPr lang="es-ES_tradnl" sz="1800" dirty="0">
                        <a:latin typeface="Arial Rounded MT Bold" charset="0"/>
                        <a:ea typeface="Arial Rounded MT Bold" charset="0"/>
                        <a:cs typeface="Arial Rounded MT Bold" charset="0"/>
                      </a:endParaRP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ES_tradnl" sz="1800" dirty="0">
                        <a:latin typeface="Arial Rounded MT Bold" charset="0"/>
                        <a:ea typeface="Arial Rounded MT Bold" charset="0"/>
                        <a:cs typeface="Arial Rounded MT Bold" charset="0"/>
                      </a:endParaRPr>
                    </a:p>
                  </a:txBody>
                  <a:tcPr anchor="ctr">
                    <a:solidFill>
                      <a:srgbClr val="2C9EFF"/>
                    </a:solidFill>
                  </a:tcPr>
                </a:tc>
              </a:tr>
              <a:tr h="295682">
                <a:tc>
                  <a:txBody>
                    <a:bodyPr/>
                    <a:lstStyle/>
                    <a:p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Precio</a:t>
                      </a:r>
                      <a:r>
                        <a:rPr lang="es-ES_tradnl" sz="140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de lista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13,800.00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5682">
                <a:tc>
                  <a:txBody>
                    <a:bodyPr/>
                    <a:lstStyle/>
                    <a:p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Pago de contado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11,500.00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5682">
                <a:tc>
                  <a:txBody>
                    <a:bodyPr/>
                    <a:lstStyle/>
                    <a:p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Parcialidades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5682">
                <a:tc>
                  <a:txBody>
                    <a:bodyPr/>
                    <a:lstStyle/>
                    <a:p>
                      <a:pPr lvl="1"/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Inscripción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3,306.25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5682">
                <a:tc>
                  <a:txBody>
                    <a:bodyPr/>
                    <a:lstStyle/>
                    <a:p>
                      <a:pPr lvl="1"/>
                      <a:r>
                        <a:rPr lang="es-ES_tradnl" sz="1400" smtClean="0">
                          <a:latin typeface="Arial" charset="0"/>
                          <a:ea typeface="Arial" charset="0"/>
                          <a:cs typeface="Arial" charset="0"/>
                        </a:rPr>
                        <a:t>Parcialidades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s-ES_tradnl" sz="11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(3 pagos de) </a:t>
                      </a:r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3,306.25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Text Box 55"/>
          <p:cNvSpPr txBox="1">
            <a:spLocks noChangeArrowheads="1"/>
          </p:cNvSpPr>
          <p:nvPr/>
        </p:nvSpPr>
        <p:spPr bwMode="auto">
          <a:xfrm>
            <a:off x="833523" y="3132356"/>
            <a:ext cx="2278380" cy="392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>
            <a:defPPr>
              <a:defRPr lang="es-MX"/>
            </a:defPPr>
            <a:lvl1pPr>
              <a:spcBef>
                <a:spcPts val="600"/>
              </a:spcBef>
              <a:spcAft>
                <a:spcPts val="0"/>
              </a:spcAft>
              <a:defRPr sz="1400" b="1">
                <a:solidFill>
                  <a:srgbClr val="365F91"/>
                </a:solidFill>
                <a:effectLst/>
                <a:latin typeface="Arial" charset="0"/>
                <a:ea typeface="MS Mincho" charset="-128"/>
                <a:cs typeface="Times New Roman" charset="0"/>
              </a:defRPr>
            </a:lvl1pPr>
          </a:lstStyle>
          <a:p>
            <a:r>
              <a:rPr lang="es-ES_tradnl"/>
              <a:t>Inversión</a:t>
            </a:r>
            <a:endParaRPr lang="es-ES_tradnl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52" y="3178802"/>
            <a:ext cx="499230" cy="299538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730754" y="6075653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Nombre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730754" y="6496362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Correo 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730754" y="6956316"/>
            <a:ext cx="860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smtClean="0">
                <a:latin typeface="Arial" charset="0"/>
                <a:ea typeface="Arial" charset="0"/>
                <a:cs typeface="Arial" charset="0"/>
              </a:rPr>
              <a:t>Teléfono</a:t>
            </a:r>
            <a:endParaRPr lang="es-ES_tradnl" sz="14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730754" y="7441144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Empresa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1631964" y="5997264"/>
            <a:ext cx="4630352" cy="3861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Rectángulo redondeado 19"/>
          <p:cNvSpPr/>
          <p:nvPr/>
        </p:nvSpPr>
        <p:spPr>
          <a:xfrm>
            <a:off x="1631964" y="6432856"/>
            <a:ext cx="4630352" cy="3861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Rectángulo redondeado 20"/>
          <p:cNvSpPr/>
          <p:nvPr/>
        </p:nvSpPr>
        <p:spPr>
          <a:xfrm>
            <a:off x="1631964" y="6872835"/>
            <a:ext cx="4630352" cy="3861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Rectángulo redondeado 21"/>
          <p:cNvSpPr/>
          <p:nvPr/>
        </p:nvSpPr>
        <p:spPr>
          <a:xfrm>
            <a:off x="1631964" y="7379589"/>
            <a:ext cx="4630352" cy="3861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CuadroTexto 22"/>
          <p:cNvSpPr txBox="1"/>
          <p:nvPr/>
        </p:nvSpPr>
        <p:spPr>
          <a:xfrm>
            <a:off x="975689" y="7904973"/>
            <a:ext cx="1396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Forma de pago</a:t>
            </a:r>
          </a:p>
        </p:txBody>
      </p:sp>
      <p:sp>
        <p:nvSpPr>
          <p:cNvPr id="24" name="Rectángulo redondeado 23"/>
          <p:cNvSpPr/>
          <p:nvPr/>
        </p:nvSpPr>
        <p:spPr>
          <a:xfrm>
            <a:off x="3876923" y="7874195"/>
            <a:ext cx="371061" cy="3693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CuadroTexto 24"/>
          <p:cNvSpPr txBox="1"/>
          <p:nvPr/>
        </p:nvSpPr>
        <p:spPr>
          <a:xfrm>
            <a:off x="2684227" y="7889584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Contado </a:t>
            </a:r>
            <a:endParaRPr lang="es-ES_tradnl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Rectángulo redondeado 25"/>
          <p:cNvSpPr/>
          <p:nvPr/>
        </p:nvSpPr>
        <p:spPr>
          <a:xfrm>
            <a:off x="5820571" y="7876761"/>
            <a:ext cx="371061" cy="3693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CuadroTexto 26"/>
          <p:cNvSpPr txBox="1"/>
          <p:nvPr/>
        </p:nvSpPr>
        <p:spPr>
          <a:xfrm>
            <a:off x="4362834" y="7892150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smtClean="0">
                <a:latin typeface="Arial" charset="0"/>
                <a:ea typeface="Arial" charset="0"/>
                <a:cs typeface="Arial" charset="0"/>
              </a:rPr>
              <a:t>Parcialidades</a:t>
            </a:r>
            <a:endParaRPr lang="es-ES_tradnl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679172" y="81675"/>
            <a:ext cx="60131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PM50.00 - SIP</a:t>
            </a:r>
            <a:endParaRPr lang="es-ES_tradnl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  <a:p>
            <a:pPr algn="ctr"/>
            <a:r>
              <a:rPr lang="es-ES_tradnl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Programa: </a:t>
            </a:r>
            <a:r>
              <a:rPr lang="es-ES_tradnl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Simulación Inteligente de Proyectos (SIP)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5053414" y="3518948"/>
            <a:ext cx="12266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100" smtClean="0">
                <a:latin typeface="Arial" charset="0"/>
                <a:ea typeface="Arial" charset="0"/>
                <a:cs typeface="Arial" charset="0"/>
              </a:rPr>
              <a:t>Precios más IVA</a:t>
            </a:r>
            <a:endParaRPr lang="es-ES_tradnl" sz="110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22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00.00 TS Tema White pptx</Template>
  <TotalTime>5425</TotalTime>
  <Words>271</Words>
  <Application>Microsoft Macintosh PowerPoint</Application>
  <PresentationFormat>Presentación en pantalla (4:3)</PresentationFormat>
  <Paragraphs>78</Paragraphs>
  <Slides>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13" baseType="lpstr">
      <vt:lpstr>Arial Rounded MT Bold</vt:lpstr>
      <vt:lpstr>Calibri</vt:lpstr>
      <vt:lpstr>Cambria</vt:lpstr>
      <vt:lpstr>Gill Sans Light</vt:lpstr>
      <vt:lpstr>Helvetica</vt:lpstr>
      <vt:lpstr>MS Mincho</vt:lpstr>
      <vt:lpstr>Symbol</vt:lpstr>
      <vt:lpstr>Times New Roman</vt:lpstr>
      <vt:lpstr>Wingdings</vt:lpstr>
      <vt:lpstr>Arial</vt:lpstr>
      <vt:lpstr>Tema de Office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Valdés Garciatorres</dc:creator>
  <cp:lastModifiedBy>Jorge Valdés Garciatorres</cp:lastModifiedBy>
  <cp:revision>36</cp:revision>
  <cp:lastPrinted>2016-12-18T01:09:10Z</cp:lastPrinted>
  <dcterms:created xsi:type="dcterms:W3CDTF">2016-12-17T23:56:12Z</dcterms:created>
  <dcterms:modified xsi:type="dcterms:W3CDTF">2016-12-21T18:56:10Z</dcterms:modified>
</cp:coreProperties>
</file>